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92" r:id="rId3"/>
    <p:sldId id="293" r:id="rId4"/>
    <p:sldId id="29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95" r:id="rId21"/>
    <p:sldId id="288" r:id="rId22"/>
    <p:sldId id="291" r:id="rId23"/>
    <p:sldId id="272" r:id="rId24"/>
    <p:sldId id="273" r:id="rId25"/>
    <p:sldId id="274" r:id="rId26"/>
    <p:sldId id="275" r:id="rId27"/>
    <p:sldId id="290" r:id="rId28"/>
    <p:sldId id="276" r:id="rId29"/>
    <p:sldId id="277" r:id="rId30"/>
    <p:sldId id="278" r:id="rId31"/>
    <p:sldId id="279" r:id="rId32"/>
    <p:sldId id="281" r:id="rId33"/>
    <p:sldId id="289" r:id="rId34"/>
    <p:sldId id="280" r:id="rId35"/>
    <p:sldId id="283" r:id="rId36"/>
    <p:sldId id="282" r:id="rId37"/>
    <p:sldId id="286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3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D4534098-120B-C24D-B9F5-CDD7B8088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1AF620A1-CABD-F840-A31E-E7091CD4FEF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s.lmu.edu/~ray/notes/paradigms/#:~:text=A%20programming%20paradigm%20is%20a,thing%20(like%20a%20language).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aitSOucL0VHZa9Z2vbRJSyAIsAz24kX8LFByQ5xQnUg/ed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dejs/node-chakracor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vi.io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r0W7TtVTY" TargetMode="External"/><Relationship Id="rId2" Type="http://schemas.openxmlformats.org/officeDocument/2006/relationships/hyperlink" Target="https://www.youtube.com/watch?v=SmE4OwHzt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ach2arunprakash/json-server-heroku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0"/>
            <a:ext cx="9811820" cy="592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2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rPr dirty="0"/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2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2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2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2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2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F1561-A975-7542-BE90-A8C59765D0DC}"/>
              </a:ext>
            </a:extLst>
          </p:cNvPr>
          <p:cNvSpPr/>
          <p:nvPr/>
        </p:nvSpPr>
        <p:spPr>
          <a:xfrm>
            <a:off x="157535" y="5858920"/>
            <a:ext cx="11876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2"/>
              </a:rPr>
              <a:t>https://cs.lmu.edu/~ray/notes/paradigms/#:~:text=A%20programming%20paradigm%20is%20a,thing%20(like%20a%20language).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C3B4-D36A-9043-AFF1-4F8AAD41490E}"/>
              </a:ext>
            </a:extLst>
          </p:cNvPr>
          <p:cNvSpPr/>
          <p:nvPr/>
        </p:nvSpPr>
        <p:spPr>
          <a:xfrm>
            <a:off x="157535" y="5489588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Programming Paradigms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C8170-FA04-AC4E-A0F0-BCC7CABA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6"/>
          <a:stretch/>
        </p:blipFill>
        <p:spPr>
          <a:xfrm>
            <a:off x="2000763" y="248551"/>
            <a:ext cx="8190470" cy="53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90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B7F525FD-81EF-9144-AB2B-E0DDFE90A801}"/>
              </a:ext>
            </a:extLst>
          </p:cNvPr>
          <p:cNvSpPr txBox="1"/>
          <p:nvPr/>
        </p:nvSpPr>
        <p:spPr>
          <a:xfrm>
            <a:off x="1356538" y="1810262"/>
            <a:ext cx="88880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 marL="571500" indent="-571500" algn="l">
              <a:buFontTx/>
              <a:buChar char="-"/>
            </a:pPr>
            <a:r>
              <a:rPr lang="en-IN" dirty="0"/>
              <a:t>2 simple ideas</a:t>
            </a:r>
          </a:p>
          <a:p>
            <a:pPr marL="571500" indent="-571500" algn="l">
              <a:buFontTx/>
              <a:buChar char="-"/>
            </a:pPr>
            <a:r>
              <a:rPr lang="en-IN" dirty="0"/>
              <a:t>Key : Value - Everything</a:t>
            </a:r>
          </a:p>
          <a:p>
            <a:pPr marL="571500" indent="-571500" algn="l">
              <a:buFontTx/>
              <a:buChar char="-"/>
            </a:pPr>
            <a:r>
              <a:rPr lang="en-IN" dirty="0"/>
              <a:t>Asynchronous – I wont Block your 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46F494-3202-D840-8770-EBF9148EF80B}"/>
              </a:ext>
            </a:extLst>
          </p:cNvPr>
          <p:cNvSpPr txBox="1">
            <a:spLocks/>
          </p:cNvSpPr>
          <p:nvPr/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000000"/>
                </a:solidFill>
                <a:uFillTx/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IN" dirty="0"/>
              <a:t>Design of JS - JavaScript</a:t>
            </a:r>
          </a:p>
        </p:txBody>
      </p:sp>
    </p:spTree>
    <p:extLst>
      <p:ext uri="{BB962C8B-B14F-4D97-AF65-F5344CB8AC3E}">
        <p14:creationId xmlns:p14="http://schemas.microsoft.com/office/powerpoint/2010/main" val="32057641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CCC2E1-A200-BB43-8834-4C0A6E4EB8F8}"/>
              </a:ext>
            </a:extLst>
          </p:cNvPr>
          <p:cNvGrpSpPr/>
          <p:nvPr/>
        </p:nvGrpSpPr>
        <p:grpSpPr>
          <a:xfrm>
            <a:off x="6242228" y="1006098"/>
            <a:ext cx="5885934" cy="4737644"/>
            <a:chOff x="210066" y="1025611"/>
            <a:chExt cx="5885934" cy="4737644"/>
          </a:xfrm>
        </p:grpSpPr>
        <p:grpSp>
          <p:nvGrpSpPr>
            <p:cNvPr id="33" name="Rectangle: Rounded Corners 8">
              <a:extLst>
                <a:ext uri="{FF2B5EF4-FFF2-40B4-BE49-F238E27FC236}">
                  <a16:creationId xmlns:a16="http://schemas.microsoft.com/office/drawing/2014/main" id="{36B398E8-EC70-9045-B071-FA1D1FD50860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45" name="Rounded Rectangle">
                <a:extLst>
                  <a:ext uri="{FF2B5EF4-FFF2-40B4-BE49-F238E27FC236}">
                    <a16:creationId xmlns:a16="http://schemas.microsoft.com/office/drawing/2014/main" id="{8A95D148-A9A1-E149-B2F4-6ADD8F6F5FAF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46" name="User Interface">
                <a:extLst>
                  <a:ext uri="{FF2B5EF4-FFF2-40B4-BE49-F238E27FC236}">
                    <a16:creationId xmlns:a16="http://schemas.microsoft.com/office/drawing/2014/main" id="{6B2F1242-32EB-7A44-8232-D529ACA5BB3A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DD8DB4-24C0-A948-AC3C-45B8B4CB9A8F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25D53A-2D62-7D4F-A491-C674614A2862}"/>
              </a:ext>
            </a:extLst>
          </p:cNvPr>
          <p:cNvGrpSpPr/>
          <p:nvPr/>
        </p:nvGrpSpPr>
        <p:grpSpPr>
          <a:xfrm>
            <a:off x="210066" y="1025611"/>
            <a:ext cx="5885934" cy="4737644"/>
            <a:chOff x="210066" y="1025611"/>
            <a:chExt cx="5885934" cy="4737644"/>
          </a:xfrm>
        </p:grpSpPr>
        <p:grpSp>
          <p:nvGrpSpPr>
            <p:cNvPr id="21" name="Rectangle: Rounded Corners 8">
              <a:extLst>
                <a:ext uri="{FF2B5EF4-FFF2-40B4-BE49-F238E27FC236}">
                  <a16:creationId xmlns:a16="http://schemas.microsoft.com/office/drawing/2014/main" id="{1791B911-863E-8D4C-87FB-DCA3E1535767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22" name="Rounded Rectangle">
                <a:extLst>
                  <a:ext uri="{FF2B5EF4-FFF2-40B4-BE49-F238E27FC236}">
                    <a16:creationId xmlns:a16="http://schemas.microsoft.com/office/drawing/2014/main" id="{6794931B-7988-B248-85FA-70F2B43DCAE1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23" name="User Interface">
                <a:extLst>
                  <a:ext uri="{FF2B5EF4-FFF2-40B4-BE49-F238E27FC236}">
                    <a16:creationId xmlns:a16="http://schemas.microsoft.com/office/drawing/2014/main" id="{39CFA45D-1C17-2440-97E5-19C340F3EA21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658133-1542-3745-9BBA-DBEA55581BD4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5" name="Rectangle: Rounded Corners 8">
            <a:extLst>
              <a:ext uri="{FF2B5EF4-FFF2-40B4-BE49-F238E27FC236}">
                <a16:creationId xmlns:a16="http://schemas.microsoft.com/office/drawing/2014/main" id="{61EED552-DD5D-5847-A49E-BF1E5429B0FA}"/>
              </a:ext>
            </a:extLst>
          </p:cNvPr>
          <p:cNvGrpSpPr/>
          <p:nvPr/>
        </p:nvGrpSpPr>
        <p:grpSpPr>
          <a:xfrm>
            <a:off x="467467" y="2558265"/>
            <a:ext cx="5029208" cy="3052589"/>
            <a:chOff x="-2" y="0"/>
            <a:chExt cx="11291790" cy="995176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7B506076-226F-B740-BD6D-55E75C998F1F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7" name="User Interface">
              <a:extLst>
                <a:ext uri="{FF2B5EF4-FFF2-40B4-BE49-F238E27FC236}">
                  <a16:creationId xmlns:a16="http://schemas.microsoft.com/office/drawing/2014/main" id="{E4553EA1-7001-3047-93BB-D2A22BECA71E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/>
                <a:t>Chrome Browser </a:t>
              </a:r>
              <a:endParaRPr sz="4000" dirty="0"/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id="{B18D3A4D-9F18-1B42-952E-5C239541A43A}"/>
              </a:ext>
            </a:extLst>
          </p:cNvPr>
          <p:cNvSpPr txBox="1"/>
          <p:nvPr/>
        </p:nvSpPr>
        <p:spPr>
          <a:xfrm>
            <a:off x="3550918" y="3477698"/>
            <a:ext cx="600456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br/>
            <a:endParaRPr/>
          </a:p>
        </p:txBody>
      </p:sp>
      <p:grpSp>
        <p:nvGrpSpPr>
          <p:cNvPr id="35" name="Rectangle: Rounded Corners 8">
            <a:extLst>
              <a:ext uri="{FF2B5EF4-FFF2-40B4-BE49-F238E27FC236}">
                <a16:creationId xmlns:a16="http://schemas.microsoft.com/office/drawing/2014/main" id="{DE92847D-9050-1041-8C8A-EAB202CCDF56}"/>
              </a:ext>
            </a:extLst>
          </p:cNvPr>
          <p:cNvGrpSpPr/>
          <p:nvPr/>
        </p:nvGrpSpPr>
        <p:grpSpPr>
          <a:xfrm>
            <a:off x="6506960" y="2558265"/>
            <a:ext cx="5029208" cy="3052589"/>
            <a:chOff x="-2" y="0"/>
            <a:chExt cx="11291790" cy="99517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160AC868-DBBB-534C-BDF7-A1223864381A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User Interface">
              <a:extLst>
                <a:ext uri="{FF2B5EF4-FFF2-40B4-BE49-F238E27FC236}">
                  <a16:creationId xmlns:a16="http://schemas.microsoft.com/office/drawing/2014/main" id="{B31CA32F-75F3-714D-A6DB-5A47D0E24167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 err="1"/>
                <a:t>Node.exe</a:t>
              </a:r>
              <a:r>
                <a:rPr lang="en-US" sz="4000" dirty="0"/>
                <a:t> </a:t>
              </a:r>
              <a:endParaRPr sz="4000" dirty="0"/>
            </a:p>
          </p:txBody>
        </p:sp>
      </p:grpSp>
      <p:grpSp>
        <p:nvGrpSpPr>
          <p:cNvPr id="38" name="Rectangle: Rounded Corners 13">
            <a:extLst>
              <a:ext uri="{FF2B5EF4-FFF2-40B4-BE49-F238E27FC236}">
                <a16:creationId xmlns:a16="http://schemas.microsoft.com/office/drawing/2014/main" id="{D39F0A80-810A-9647-A421-19B4DBB96B21}"/>
              </a:ext>
            </a:extLst>
          </p:cNvPr>
          <p:cNvGrpSpPr/>
          <p:nvPr/>
        </p:nvGrpSpPr>
        <p:grpSpPr>
          <a:xfrm>
            <a:off x="2203118" y="4429757"/>
            <a:ext cx="1850892" cy="1177974"/>
            <a:chOff x="-2" y="-1"/>
            <a:chExt cx="1381527" cy="995178"/>
          </a:xfrm>
        </p:grpSpPr>
        <p:sp>
          <p:nvSpPr>
            <p:cNvPr id="39" name="Rounded Rectangle">
              <a:extLst>
                <a:ext uri="{FF2B5EF4-FFF2-40B4-BE49-F238E27FC236}">
                  <a16:creationId xmlns:a16="http://schemas.microsoft.com/office/drawing/2014/main" id="{51DC8F6F-2E8C-5248-8EA9-9FAA5C650D0E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JS engine">
              <a:extLst>
                <a:ext uri="{FF2B5EF4-FFF2-40B4-BE49-F238E27FC236}">
                  <a16:creationId xmlns:a16="http://schemas.microsoft.com/office/drawing/2014/main" id="{053FC2F1-130B-7742-AD6B-0BE9E783E9D9}"/>
                </a:ext>
              </a:extLst>
            </p:cNvPr>
            <p:cNvSpPr txBox="1"/>
            <p:nvPr/>
          </p:nvSpPr>
          <p:spPr>
            <a:xfrm>
              <a:off x="94299" y="224567"/>
              <a:ext cx="1192925" cy="546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IN" dirty="0"/>
                <a:t>JS engine – V8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3E7BCC-EC4E-5949-A6D8-D16CA09691D6}"/>
              </a:ext>
            </a:extLst>
          </p:cNvPr>
          <p:cNvSpPr/>
          <p:nvPr/>
        </p:nvSpPr>
        <p:spPr>
          <a:xfrm>
            <a:off x="1718114" y="3584600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757CC4-3EFC-2841-B92F-30E5E0776CA9}"/>
              </a:ext>
            </a:extLst>
          </p:cNvPr>
          <p:cNvSpPr/>
          <p:nvPr/>
        </p:nvSpPr>
        <p:spPr>
          <a:xfrm>
            <a:off x="7747031" y="3454828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1ADBCA-C2F2-9141-9416-03258C99D88B}"/>
              </a:ext>
            </a:extLst>
          </p:cNvPr>
          <p:cNvSpPr/>
          <p:nvPr/>
        </p:nvSpPr>
        <p:spPr>
          <a:xfrm>
            <a:off x="2068729" y="5979117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FE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A5BF51-39BA-BE4D-8518-FF9F31F9A3D4}"/>
              </a:ext>
            </a:extLst>
          </p:cNvPr>
          <p:cNvSpPr/>
          <p:nvPr/>
        </p:nvSpPr>
        <p:spPr>
          <a:xfrm>
            <a:off x="7634213" y="5876630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4B4ED-5D86-A143-B194-0493FDC478D9}"/>
              </a:ext>
            </a:extLst>
          </p:cNvPr>
          <p:cNvSpPr txBox="1"/>
          <p:nvPr/>
        </p:nvSpPr>
        <p:spPr>
          <a:xfrm>
            <a:off x="1242570" y="2855293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&lt;Script&gt;</a:t>
            </a:r>
            <a:r>
              <a:rPr lang="en-US" dirty="0" err="1"/>
              <a:t>filename.js</a:t>
            </a:r>
            <a:r>
              <a:rPr lang="en-US" dirty="0"/>
              <a:t>&lt;/Script&gt;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03735-6DEA-694D-A2DC-BF32597221D0}"/>
              </a:ext>
            </a:extLst>
          </p:cNvPr>
          <p:cNvSpPr txBox="1"/>
          <p:nvPr/>
        </p:nvSpPr>
        <p:spPr>
          <a:xfrm>
            <a:off x="8099770" y="2854099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filename.js</a:t>
            </a:r>
            <a:endParaRPr lang="en-US" dirty="0"/>
          </a:p>
        </p:txBody>
      </p:sp>
      <p:grpSp>
        <p:nvGrpSpPr>
          <p:cNvPr id="17" name="Rectangle: Rounded Corners 13">
            <a:extLst>
              <a:ext uri="{FF2B5EF4-FFF2-40B4-BE49-F238E27FC236}">
                <a16:creationId xmlns:a16="http://schemas.microsoft.com/office/drawing/2014/main" id="{BE7EF6B6-9EF5-AC48-9975-967C8A959FD2}"/>
              </a:ext>
            </a:extLst>
          </p:cNvPr>
          <p:cNvGrpSpPr/>
          <p:nvPr/>
        </p:nvGrpSpPr>
        <p:grpSpPr>
          <a:xfrm>
            <a:off x="2291305" y="4432840"/>
            <a:ext cx="1674519" cy="1177973"/>
            <a:chOff x="-2" y="-1"/>
            <a:chExt cx="1381527" cy="995178"/>
          </a:xfrm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E0FCE953-8B05-224E-B9E8-374390B5A580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JS engine">
              <a:extLst>
                <a:ext uri="{FF2B5EF4-FFF2-40B4-BE49-F238E27FC236}">
                  <a16:creationId xmlns:a16="http://schemas.microsoft.com/office/drawing/2014/main" id="{5D032400-3BDE-1341-A2E4-2DDB7E30C572}"/>
                </a:ext>
              </a:extLst>
            </p:cNvPr>
            <p:cNvSpPr txBox="1"/>
            <p:nvPr/>
          </p:nvSpPr>
          <p:spPr>
            <a:xfrm>
              <a:off x="94299" y="174419"/>
              <a:ext cx="1192925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dirty="0"/>
                <a:t>JS engine</a:t>
              </a:r>
              <a:r>
                <a:rPr lang="en-US" dirty="0"/>
                <a:t> – V8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44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27 4.07407E-6 L 0.4998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2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5D5D-A601-5A48-904D-F555FD0D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AF64F-4DB8-7247-95E1-55587A28C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editor – Sublime / Notepad++  or IDE</a:t>
            </a:r>
          </a:p>
          <a:p>
            <a:r>
              <a:rPr lang="en-US" dirty="0"/>
              <a:t>GitHub account  &amp; GIT 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Browser</a:t>
            </a:r>
          </a:p>
          <a:p>
            <a:r>
              <a:rPr lang="en-US" dirty="0"/>
              <a:t>Accounts</a:t>
            </a:r>
          </a:p>
          <a:p>
            <a:pPr lvl="1"/>
            <a:r>
              <a:rPr lang="en-US" dirty="0"/>
              <a:t>Heroku</a:t>
            </a:r>
          </a:p>
          <a:p>
            <a:pPr lvl="1"/>
            <a:r>
              <a:rPr lang="en-US" dirty="0"/>
              <a:t>Netlify</a:t>
            </a:r>
          </a:p>
        </p:txBody>
      </p:sp>
    </p:spTree>
    <p:extLst>
      <p:ext uri="{BB962C8B-B14F-4D97-AF65-F5344CB8AC3E}">
        <p14:creationId xmlns:p14="http://schemas.microsoft.com/office/powerpoint/2010/main" val="33579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D93E-3EF3-8C4C-9DB3-6B6A35B7FFD2}"/>
              </a:ext>
            </a:extLst>
          </p:cNvPr>
          <p:cNvSpPr/>
          <p:nvPr/>
        </p:nvSpPr>
        <p:spPr>
          <a:xfrm>
            <a:off x="7275522" y="5206698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http://www.http2demo.io/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http://</a:t>
            </a:r>
            <a:r>
              <a:rPr lang="en-US" dirty="0"/>
              <a:t>234.23.45.6</a:t>
            </a:r>
            <a:r>
              <a:rPr dirty="0"/>
              <a:t>:80/</a:t>
            </a:r>
            <a:r>
              <a:rPr dirty="0" err="1"/>
              <a:t>index.html</a:t>
            </a:r>
            <a:endParaRPr dirty="0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defRPr>
            </a:lvl1pPr>
          </a:lstStyle>
          <a:p>
            <a:r>
              <a:rPr>
                <a:hlinkClick r:id="rId3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2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Tasks</a:t>
            </a:r>
            <a:endParaRPr dirty="0"/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Difference between HTTP1.1 vs 2</a:t>
            </a:r>
            <a:endParaRPr lang="en-US" dirty="0"/>
          </a:p>
          <a:p>
            <a:r>
              <a:rPr lang="en-IN" dirty="0">
                <a:hlinkClick r:id="rId2"/>
              </a:rPr>
              <a:t>https://www.youtube.com/watch?v=SmE4OwHztCc</a:t>
            </a:r>
            <a:endParaRPr lang="en-US" dirty="0"/>
          </a:p>
          <a:p>
            <a:r>
              <a:rPr lang="en-US" dirty="0"/>
              <a:t>List 5 difference between Browser JS(console) v Nodejs</a:t>
            </a:r>
            <a:endParaRPr dirty="0"/>
          </a:p>
          <a:p>
            <a:r>
              <a:rPr lang="en-US" dirty="0" err="1"/>
              <a:t>JSONserver</a:t>
            </a:r>
            <a:r>
              <a:rPr lang="en-US" dirty="0"/>
              <a:t> – fake server with POST</a:t>
            </a:r>
          </a:p>
          <a:p>
            <a:r>
              <a:rPr lang="en-IN" dirty="0">
                <a:hlinkClick r:id="rId3"/>
              </a:rPr>
              <a:t>https://www.youtube.com/watch?v=-4r0W7TtVTY</a:t>
            </a:r>
            <a:endParaRPr lang="en-US" dirty="0"/>
          </a:p>
          <a:p>
            <a:r>
              <a:rPr lang="en-US" dirty="0"/>
              <a:t>Host JSON server in Heroku –</a:t>
            </a:r>
          </a:p>
          <a:p>
            <a:pPr lvl="1"/>
            <a:r>
              <a:rPr lang="en-US" dirty="0"/>
              <a:t> </a:t>
            </a:r>
            <a:r>
              <a:rPr lang="en-IN" dirty="0">
                <a:hlinkClick r:id="rId4"/>
              </a:rPr>
              <a:t>https://github.com/reach2arunprakash/json-server-heroku</a:t>
            </a: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5101-BC6A-E843-9137-DA1DCC1E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68CC-E59F-2E41-9C72-8EC18372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/questions/1517582/what-is-the-difference-between-statically-typed-and-dynamically-typed-languages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/questions/17253545/scripting-language-vs-programming-language#:~:text=Scripts%20are%20generally%20written%20to,is%20use%20to%20build%20applications.&amp;text=Some%20programming%20languages%20that%20are,code%2C%20and%20is%20subsequently%20run.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153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882</Words>
  <Application>Microsoft Macintosh PowerPoint</Application>
  <PresentationFormat>Widescreen</PresentationFormat>
  <Paragraphs>158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PowerPoint Presentation</vt:lpstr>
      <vt:lpstr>Installations</vt:lpstr>
      <vt:lpstr>Reads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PowerPoint Presentation</vt:lpstr>
      <vt:lpstr>Tasks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35</cp:revision>
  <dcterms:modified xsi:type="dcterms:W3CDTF">2020-08-04T09:17:38Z</dcterms:modified>
</cp:coreProperties>
</file>